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257" r:id="rId11"/>
    <p:sldId id="258" r:id="rId12"/>
    <p:sldId id="340" r:id="rId13"/>
    <p:sldId id="341" r:id="rId14"/>
    <p:sldId id="342" r:id="rId15"/>
    <p:sldId id="343" r:id="rId16"/>
    <p:sldId id="344" r:id="rId17"/>
    <p:sldId id="345" r:id="rId18"/>
    <p:sldId id="379" r:id="rId19"/>
    <p:sldId id="346" r:id="rId20"/>
    <p:sldId id="347" r:id="rId21"/>
    <p:sldId id="348" r:id="rId22"/>
    <p:sldId id="349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52" r:id="rId31"/>
    <p:sldId id="361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263" r:id="rId47"/>
    <p:sldId id="377" r:id="rId48"/>
    <p:sldId id="378" r:id="rId49"/>
    <p:sldId id="380" r:id="rId50"/>
    <p:sldId id="266" r:id="rId51"/>
    <p:sldId id="267" r:id="rId52"/>
    <p:sldId id="268" r:id="rId53"/>
    <p:sldId id="270" r:id="rId54"/>
    <p:sldId id="269" r:id="rId55"/>
    <p:sldId id="271" r:id="rId56"/>
    <p:sldId id="292" r:id="rId57"/>
    <p:sldId id="272" r:id="rId58"/>
    <p:sldId id="273" r:id="rId59"/>
    <p:sldId id="274" r:id="rId60"/>
    <p:sldId id="275" r:id="rId61"/>
    <p:sldId id="276" r:id="rId62"/>
    <p:sldId id="296" r:id="rId63"/>
    <p:sldId id="299" r:id="rId64"/>
    <p:sldId id="298" r:id="rId65"/>
    <p:sldId id="297" r:id="rId66"/>
    <p:sldId id="301" r:id="rId67"/>
    <p:sldId id="302" r:id="rId68"/>
    <p:sldId id="286" r:id="rId69"/>
    <p:sldId id="287" r:id="rId70"/>
    <p:sldId id="289" r:id="rId71"/>
    <p:sldId id="290" r:id="rId72"/>
    <p:sldId id="303" r:id="rId73"/>
    <p:sldId id="284" r:id="rId74"/>
    <p:sldId id="288" r:id="rId75"/>
    <p:sldId id="300" r:id="rId76"/>
    <p:sldId id="304" r:id="rId77"/>
    <p:sldId id="305" r:id="rId78"/>
    <p:sldId id="306" r:id="rId79"/>
    <p:sldId id="327" r:id="rId80"/>
    <p:sldId id="307" r:id="rId81"/>
    <p:sldId id="285" r:id="rId82"/>
    <p:sldId id="291" r:id="rId83"/>
    <p:sldId id="293" r:id="rId84"/>
    <p:sldId id="294" r:id="rId85"/>
    <p:sldId id="295" r:id="rId86"/>
    <p:sldId id="308" r:id="rId87"/>
    <p:sldId id="309" r:id="rId88"/>
    <p:sldId id="326" r:id="rId89"/>
    <p:sldId id="328" r:id="rId90"/>
    <p:sldId id="329" r:id="rId91"/>
    <p:sldId id="330" r:id="rId92"/>
    <p:sldId id="259" r:id="rId93"/>
    <p:sldId id="260" r:id="rId94"/>
    <p:sldId id="323" r:id="rId95"/>
    <p:sldId id="324" r:id="rId96"/>
    <p:sldId id="325" r:id="rId97"/>
    <p:sldId id="331" r:id="rId98"/>
    <p:sldId id="319" r:id="rId99"/>
    <p:sldId id="320" r:id="rId100"/>
    <p:sldId id="321" r:id="rId101"/>
    <p:sldId id="322" r:id="rId102"/>
  </p:sldIdLst>
  <p:sldSz cx="9144000" cy="6858000" type="screen4x3"/>
  <p:notesSz cx="6858000" cy="9144000"/>
  <p:defaultTextStyle>
    <a:defPPr>
      <a:defRPr lang="hr-H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702" autoAdjust="0"/>
  </p:normalViewPr>
  <p:slideViewPr>
    <p:cSldViewPr>
      <p:cViewPr varScale="1">
        <p:scale>
          <a:sx n="80" d="100"/>
          <a:sy n="80" d="100"/>
        </p:scale>
        <p:origin x="-42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56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6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avokutnik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" name="Zaobljeni pravokutnik 10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Pravokutnik 11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Pravokutnik 12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Pravokutnik 14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Podnaslov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hr-HR" smtClean="0"/>
              <a:t>Kliknite da biste uredili stil podnaslova matrice</a:t>
            </a:r>
            <a:endParaRPr lang="en-US"/>
          </a:p>
        </p:txBody>
      </p:sp>
      <p:sp>
        <p:nvSpPr>
          <p:cNvPr id="8" name="Naslov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11" name="Rezervirano mjesto datuma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12" name="Rezervirano mjesto podnožja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13" name="Rezervirano mjesto broja slajda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2870F47-7642-42C6-9CC7-D047C6F20FE2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79679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Rezervirano mjesto datum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Rezervirano mjesto broja slajd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37A22-3FC0-413E-93F6-D5F21FBB79C6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2699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Rezervirano mjesto datum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Rezervirano mjesto broja slajd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37AFED-C070-4A48-A804-73EE40C891D7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04378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182688" y="2017713"/>
            <a:ext cx="3810000" cy="4114800"/>
          </a:xfrm>
        </p:spPr>
        <p:txBody>
          <a:bodyPr>
            <a:normAutofit/>
          </a:bodyPr>
          <a:lstStyle/>
          <a:p>
            <a:pPr lvl="0"/>
            <a:endParaRPr lang="hr-H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zervirano mjesto datum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Rezervirano mjesto broja slajd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49613-F1A7-44F4-93B9-903FFCA12364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8318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8" name="Rezervirano mjesto sadržaja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Rezervirano mjesto datum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Rezervirano mjesto broja slajd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846BB-1E35-49AF-BA04-DE314A3CC255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7168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odjeljk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avokutnik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" name="Zaobljeni pravokutnik 10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Pravokutnik 11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Pravokutnik 12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Pravokutnik 14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9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10" name="Rezervirano mjesto podnožja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11" name="Rezervirano mjesto broja slajda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FA23B-5655-46EC-9DB8-9472B84AB36F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18317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9" name="Rezervirano mjesto sadržaja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11" name="Rezervirano mjesto sadržaja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5" name="Rezervirano mjesto datum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Rezervirano mjesto broja slajd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04256-4D85-42CF-BD82-0ABC12AFAAF5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0177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11" name="Rezervirano mjesto sadržaja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13" name="Rezervirano mjesto sadržaja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7" name="Rezervirano mjesto datum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8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Rezervirano mjesto broja slajd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5FBAA-F20D-4CD7-88DA-C18261229CAD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5563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datum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Rezervirano mjesto broja slajd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52E12-3C46-4FD6-9E9D-F15691442E7A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594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Rezervirano mjesto broja slajd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9D8ED-B95D-45B0-B211-A0D7E5189E52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1814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6" name="Zaobljeni pravokutnik 10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11" name="Rezervirano mjesto sadržaja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7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8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B082B-CB78-4533-9739-19D8DEA1F3E4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2988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9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Pravokutnik 10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Pravokutnik 11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hr-HR" noProof="0" smtClean="0"/>
              <a:t>Pritisnite ikonu za dodavanje slike</a:t>
            </a:r>
            <a:endParaRPr lang="en-US" noProof="0" dirty="0"/>
          </a:p>
        </p:txBody>
      </p:sp>
      <p:sp>
        <p:nvSpPr>
          <p:cNvPr id="8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Rezervirano mjesto podnožja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10" name="Rezervirano mjesto broja slajda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5F0D68-B7B3-45EB-941C-FDCEF60F0C78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68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avokutni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8" name="Zaobljeni pravokutnik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Rezervirano mjesto naslova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hr-HR" altLang="sr-Latn-RS" smtClean="0"/>
              <a:t>Kliknite da biste uredili stil naslova matrice</a:t>
            </a:r>
            <a:endParaRPr lang="en-US" altLang="sr-Latn-RS" smtClean="0"/>
          </a:p>
        </p:txBody>
      </p:sp>
      <p:sp>
        <p:nvSpPr>
          <p:cNvPr id="1029" name="Rezervirano mjesto teksta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altLang="sr-Latn-RS" smtClean="0"/>
              <a:t>Kliknite da biste uredili stilove teksta matrice</a:t>
            </a:r>
          </a:p>
          <a:p>
            <a:pPr lvl="1"/>
            <a:r>
              <a:rPr lang="hr-HR" altLang="sr-Latn-RS" smtClean="0"/>
              <a:t>Druga razina</a:t>
            </a:r>
          </a:p>
          <a:p>
            <a:pPr lvl="2"/>
            <a:r>
              <a:rPr lang="hr-HR" altLang="sr-Latn-RS" smtClean="0"/>
              <a:t>Treća razina</a:t>
            </a:r>
          </a:p>
          <a:p>
            <a:pPr lvl="3"/>
            <a:r>
              <a:rPr lang="hr-HR" altLang="sr-Latn-RS" smtClean="0"/>
              <a:t>Četvrta razina</a:t>
            </a:r>
          </a:p>
          <a:p>
            <a:pPr lvl="4"/>
            <a:r>
              <a:rPr lang="hr-HR" altLang="sr-Latn-RS" smtClean="0"/>
              <a:t>Peta razina</a:t>
            </a:r>
            <a:endParaRPr lang="en-US" altLang="sr-Latn-RS" smtClean="0"/>
          </a:p>
        </p:txBody>
      </p:sp>
      <p:sp>
        <p:nvSpPr>
          <p:cNvPr id="14" name="Rezervirano mjesto datuma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23" name="Rezervirano mjesto broja slajda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50EA3DFA-BAAB-4D38-93EF-A860987DA626}" type="slidenum">
              <a:rPr lang="hr-HR"/>
              <a:pPr>
                <a:defRPr/>
              </a:pPr>
              <a:t>‹#›</a:t>
            </a:fld>
            <a:endParaRPr lang="hr-H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3" r:id="rId2"/>
    <p:sldLayoutId id="2147483782" r:id="rId3"/>
    <p:sldLayoutId id="2147483774" r:id="rId4"/>
    <p:sldLayoutId id="2147483775" r:id="rId5"/>
    <p:sldLayoutId id="2147483776" r:id="rId6"/>
    <p:sldLayoutId id="2147483777" r:id="rId7"/>
    <p:sldLayoutId id="2147483783" r:id="rId8"/>
    <p:sldLayoutId id="2147483784" r:id="rId9"/>
    <p:sldLayoutId id="2147483778" r:id="rId10"/>
    <p:sldLayoutId id="2147483779" r:id="rId11"/>
    <p:sldLayoutId id="214748378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6165850"/>
            <a:ext cx="4284663" cy="692150"/>
          </a:xfrm>
        </p:spPr>
        <p:txBody>
          <a:bodyPr/>
          <a:lstStyle/>
          <a:p>
            <a:pPr eaLnBrk="1" hangingPunct="1"/>
            <a:r>
              <a:rPr lang="hr-HR" altLang="sr-Latn-RS" sz="2000" smtClean="0">
                <a:latin typeface="Calibri" panose="020F0502020204030204" pitchFamily="34" charset="0"/>
                <a:cs typeface="Calibri" panose="020F0502020204030204" pitchFamily="34" charset="0"/>
              </a:rPr>
              <a:t>Prof.dr.sc. Boris Dželalija, dr.med.</a:t>
            </a:r>
          </a:p>
        </p:txBody>
      </p:sp>
      <p:pic>
        <p:nvPicPr>
          <p:cNvPr id="6147" name="Picture 4" descr="naslov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0"/>
            <a:ext cx="48101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115377"/>
            <a:ext cx="7887220" cy="574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634082"/>
          </a:xfrm>
        </p:spPr>
        <p:txBody>
          <a:bodyPr/>
          <a:lstStyle/>
          <a:p>
            <a:pPr eaLnBrk="1" hangingPunct="1"/>
            <a:r>
              <a:rPr lang="sr-Latn-CS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Kutija prve pomoći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521209"/>
              </p:ext>
            </p:extLst>
          </p:nvPr>
        </p:nvGraphicFramePr>
        <p:xfrm>
          <a:off x="571500" y="1420598"/>
          <a:ext cx="7528892" cy="5248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8292"/>
                <a:gridCol w="3005076"/>
                <a:gridCol w="2395524"/>
              </a:tblGrid>
              <a:tr h="1594518">
                <a:tc>
                  <a:txBody>
                    <a:bodyPr/>
                    <a:lstStyle/>
                    <a:p>
                      <a:endParaRPr lang="hr-HR" sz="1800" b="1" dirty="0" smtClean="0">
                        <a:solidFill>
                          <a:schemeClr val="bg1"/>
                        </a:solidFill>
                      </a:endParaRPr>
                    </a:p>
                    <a:p>
                      <a:endParaRPr lang="hr-HR" sz="1800" b="1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Sterilni materijali</a:t>
                      </a:r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eaLnBrk="1" hangingPunct="1">
                        <a:buFont typeface="Arial" pitchFamily="34" charset="0"/>
                        <a:buChar char="•"/>
                      </a:pPr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Prvi zavoj</a:t>
                      </a:r>
                    </a:p>
                    <a:p>
                      <a:pPr eaLnBrk="1" hangingPunct="1">
                        <a:buFont typeface="Arial" pitchFamily="34" charset="0"/>
                        <a:buChar char="•"/>
                      </a:pPr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Gaza</a:t>
                      </a:r>
                    </a:p>
                    <a:p>
                      <a:pPr eaLnBrk="1" hangingPunct="1">
                        <a:buFont typeface="Arial" pitchFamily="34" charset="0"/>
                        <a:buChar char="•"/>
                      </a:pPr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Kompresa </a:t>
                      </a:r>
                    </a:p>
                    <a:p>
                      <a:pPr eaLnBrk="1" hangingPunct="1">
                        <a:buFont typeface="Arial" pitchFamily="34" charset="0"/>
                        <a:buChar char="•"/>
                      </a:pPr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Zavoj za opekline (</a:t>
                      </a:r>
                      <a:r>
                        <a:rPr lang="hr-HR" sz="1800" b="1" dirty="0" err="1" smtClean="0">
                          <a:solidFill>
                            <a:schemeClr val="bg1"/>
                          </a:solidFill>
                        </a:rPr>
                        <a:t>Aluplast</a:t>
                      </a:r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endParaRPr lang="hr-HR" sz="1800" b="1" dirty="0" smtClean="0">
                        <a:solidFill>
                          <a:schemeClr val="bg1"/>
                        </a:solidFill>
                      </a:endParaRPr>
                    </a:p>
                    <a:p>
                      <a:endParaRPr lang="hr-HR" sz="1800" b="1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Prekrivanje</a:t>
                      </a:r>
                      <a:r>
                        <a:rPr lang="hr-HR" sz="1800" b="1" baseline="0" dirty="0" smtClean="0">
                          <a:solidFill>
                            <a:schemeClr val="bg1"/>
                          </a:solidFill>
                        </a:rPr>
                        <a:t> otvorenih  ozljeda</a:t>
                      </a:r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</a:tr>
              <a:tr h="816430">
                <a:tc>
                  <a:txBody>
                    <a:bodyPr/>
                    <a:lstStyle/>
                    <a:p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Zavojni materijali</a:t>
                      </a:r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eaLnBrk="1" hangingPunct="1">
                        <a:buFont typeface="Arial" pitchFamily="34" charset="0"/>
                        <a:buChar char="•"/>
                      </a:pPr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Zavoj</a:t>
                      </a:r>
                    </a:p>
                    <a:p>
                      <a:pPr eaLnBrk="1" hangingPunct="1">
                        <a:buFont typeface="Arial" pitchFamily="34" charset="0"/>
                        <a:buChar char="•"/>
                      </a:pPr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Trokutasta marama</a:t>
                      </a:r>
                    </a:p>
                    <a:p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</a:tr>
              <a:tr h="1061361">
                <a:tc>
                  <a:txBody>
                    <a:bodyPr/>
                    <a:lstStyle/>
                    <a:p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Zaštitni materijali</a:t>
                      </a:r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Rukavice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Folija za davanje umjetnog disanja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</a:tr>
              <a:tr h="1551136">
                <a:tc>
                  <a:txBody>
                    <a:bodyPr/>
                    <a:lstStyle/>
                    <a:p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Ostala sredstav i materijali</a:t>
                      </a:r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eaLnBrk="1" hangingPunct="1">
                        <a:buFont typeface="Arial" pitchFamily="34" charset="0"/>
                        <a:buChar char="•"/>
                      </a:pPr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Samoljepljiva traka (flaster)</a:t>
                      </a:r>
                    </a:p>
                    <a:p>
                      <a:pPr eaLnBrk="1" hangingPunct="1"/>
                      <a:r>
                        <a:rPr lang="hr-HR" sz="1800" b="1" dirty="0" err="1" smtClean="0">
                          <a:solidFill>
                            <a:schemeClr val="bg1"/>
                          </a:solidFill>
                        </a:rPr>
                        <a:t>Hansaplast</a:t>
                      </a:r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hr-HR" sz="1800" dirty="0" smtClean="0">
                          <a:solidFill>
                            <a:schemeClr val="bg1"/>
                          </a:solidFill>
                        </a:rPr>
                        <a:t>Škare</a:t>
                      </a:r>
                      <a:endParaRPr lang="hr-HR" sz="1800" dirty="0" smtClean="0">
                        <a:solidFill>
                          <a:schemeClr val="bg1"/>
                        </a:solidFill>
                      </a:endParaRPr>
                    </a:p>
                    <a:p>
                      <a:pPr eaLnBrk="1" hangingPunct="1"/>
                      <a:r>
                        <a:rPr lang="hr-HR" sz="1800" b="1" dirty="0" smtClean="0">
                          <a:solidFill>
                            <a:schemeClr val="bg1"/>
                          </a:solidFill>
                        </a:rPr>
                        <a:t> leukoplast</a:t>
                      </a:r>
                    </a:p>
                    <a:p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endParaRPr lang="hr-H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7" marB="45717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105476" name="Picture 4" descr="hck_hak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16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7" name="Picture 5" descr="hck_hak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0"/>
            <a:ext cx="4464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106500" name="Picture 4" descr="hck_hak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0"/>
            <a:ext cx="46688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5" descr="hck_hak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0"/>
            <a:ext cx="43926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0728"/>
            <a:ext cx="7016550" cy="482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Pružanje prve pomoći kod gubitka svijesti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Kratkotrajni gubitak svjesti</a:t>
            </a:r>
          </a:p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Dugotrajni gubitak svijesti</a:t>
            </a:r>
          </a:p>
          <a:p>
            <a:pPr marL="1062038" lvl="2" indent="-514350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Unesrećena osoba bez svijesti koja diše normalno</a:t>
            </a:r>
          </a:p>
          <a:p>
            <a:pPr marL="1062038" lvl="2" indent="-514350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 Unesrećena osoba bez svijesti koja ne diše normalno</a:t>
            </a:r>
          </a:p>
          <a:p>
            <a:pPr marL="1062038" lvl="2" indent="-514350"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Kratkotrajni gubitak svjesti</a:t>
            </a:r>
            <a:b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Nastaje zbog privremenog smanjenja dotoka krvi u mozak, a moze biti reakcija na:</a:t>
            </a:r>
          </a:p>
          <a:p>
            <a:pPr lvl="3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Bol</a:t>
            </a:r>
          </a:p>
          <a:p>
            <a:pPr lvl="3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Iscrpljenost </a:t>
            </a:r>
          </a:p>
          <a:p>
            <a:pPr lvl="3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Nedostatak hrane</a:t>
            </a:r>
          </a:p>
          <a:p>
            <a:pPr lvl="3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Emotivni stres</a:t>
            </a:r>
          </a:p>
          <a:p>
            <a:pPr lvl="3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Digotrajno mirno stajanje</a:t>
            </a:r>
          </a:p>
          <a:p>
            <a:pPr lvl="3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Naglo ustajanje…</a:t>
            </a:r>
          </a:p>
          <a:p>
            <a:pPr lvl="1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Osobi koja je kratkotrajno izgubila svijest koža joj je:</a:t>
            </a:r>
          </a:p>
          <a:p>
            <a:pPr lvl="3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Blijeda</a:t>
            </a:r>
          </a:p>
          <a:p>
            <a:pPr lvl="3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Hladna </a:t>
            </a:r>
          </a:p>
          <a:p>
            <a:pPr lvl="3"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Znojna</a:t>
            </a:r>
          </a:p>
          <a:p>
            <a:pPr lvl="3" eaLnBrk="1" hangingPunct="1">
              <a:buFont typeface="Wingdings 2" pitchFamily="18" charset="2"/>
              <a:buNone/>
            </a:pPr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914400" y="332656"/>
            <a:ext cx="7772400" cy="782960"/>
          </a:xfrm>
        </p:spPr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Postupak prve pomoći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5149552"/>
          </a:xfrm>
        </p:spPr>
        <p:txBody>
          <a:bodyPr>
            <a:normAutofit fontScale="92500" lnSpcReduction="10000"/>
          </a:bodyPr>
          <a:lstStyle/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Provjeriti stanje svijesti, nježno tresti, glasno dozivati</a:t>
            </a: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Ako osoba reagira otvaranjem očiju i odgovaranjem na pitanja, ostavite je uzatečenom položaju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460" name="Picture 4" descr="04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2816"/>
            <a:ext cx="4876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sz="quarter" idx="1"/>
          </p:nvPr>
        </p:nvSpPr>
        <p:spPr>
          <a:xfrm>
            <a:off x="755650" y="333375"/>
            <a:ext cx="7772400" cy="6524625"/>
          </a:xfrm>
        </p:spPr>
        <p:txBody>
          <a:bodyPr/>
          <a:lstStyle/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sr-Latn-CS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Provjeriti dali osoba ima ozljeda:</a:t>
            </a:r>
          </a:p>
          <a:p>
            <a:pPr marL="1612900" lvl="4" indent="-514350" eaLnBrk="1" hangingPunct="1"/>
            <a:r>
              <a:rPr lang="sr-Latn-CS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Ima- zbrinuti ih</a:t>
            </a:r>
          </a:p>
          <a:p>
            <a:pPr marL="1612900" lvl="4" indent="-514350" eaLnBrk="1" hangingPunct="1"/>
            <a:r>
              <a:rPr lang="sr-Latn-CS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Nema- podignuti noge do visine svojih ramena</a:t>
            </a:r>
          </a:p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sr-Latn-CS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Ostati uz osobu, promatrati lice, pratiti i ako je moguće bilježiti životne funkcije (svijest, disanje)</a:t>
            </a:r>
          </a:p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sr-Latn-CS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Ako osoba povraća tada je okrećemo na bok</a:t>
            </a:r>
          </a:p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sr-Latn-CS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Otpustiti sve tijesno pripijene odjevne predmete</a:t>
            </a:r>
          </a:p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sr-Latn-CS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Pobrinuti se da ima svježeg zraka, neka ostane samo onaj tko će vam pomoći</a:t>
            </a:r>
          </a:p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sr-Latn-CS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Pitajte osobu za moguće postojeće bolesti</a:t>
            </a:r>
          </a:p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sr-Latn-CS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Ako se stanje popravlja, pomozite osobi da se </a:t>
            </a:r>
            <a:r>
              <a:rPr lang="sr-Latn-CS" altLang="sr-Latn-RS" b="1" smtClean="0">
                <a:latin typeface="Calibri" panose="020F0502020204030204" pitchFamily="34" charset="0"/>
                <a:cs typeface="Calibri" panose="020F0502020204030204" pitchFamily="34" charset="0"/>
              </a:rPr>
              <a:t>postupno</a:t>
            </a:r>
            <a:r>
              <a:rPr lang="sr-Latn-CS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 podigne </a:t>
            </a:r>
          </a:p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sr-Latn-CS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Ako se stanje pogoršava pozovite HMP</a:t>
            </a:r>
          </a:p>
          <a:p>
            <a:pPr marL="1612900" lvl="4" indent="-514350" eaLnBrk="1" hangingPunct="1">
              <a:buFontTx/>
              <a:buNone/>
            </a:pPr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Nikada nemojte</a:t>
            </a:r>
          </a:p>
        </p:txBody>
      </p:sp>
      <p:sp>
        <p:nvSpPr>
          <p:cNvPr id="22531" name="Rezervirano mjesto sadržaja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Polijevati osobu vodom</a:t>
            </a:r>
          </a:p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Udarati osobu po licu ili tresti</a:t>
            </a:r>
          </a:p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Na silu davati vodu ili hranu</a:t>
            </a:r>
          </a:p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Odmah podizati osobu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Dugotrajni gubitak svijesti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789488"/>
          </a:xfrm>
        </p:spPr>
        <p:txBody>
          <a:bodyPr/>
          <a:lstStyle/>
          <a:p>
            <a:pPr eaLnBrk="1" hangingPunct="1"/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Je česta i po život opasna pojava kod ozljeda, naglo nastupajući bolesti, utapanja, udara električne struje…</a:t>
            </a:r>
          </a:p>
          <a:p>
            <a:pPr eaLnBrk="1" hangingPunct="1"/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Gubitak svijesti praćen je i gubitkom napetosti svih mišića, tako da nestaje i zaštitni refleks gutanja i kašljanja</a:t>
            </a:r>
          </a:p>
          <a:p>
            <a:pPr eaLnBrk="1" hangingPunct="1"/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Život svake osobe u besvjesnom stanju ugrožen je dok leži na leđima. Najčešće gušenje nastaje zbog spuštanja donje čeljusti i padanja jezika u ždrijelo, što dovodi do začepljenja dišnog puta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76672"/>
            <a:ext cx="6049218" cy="581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420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Postupak </a:t>
            </a:r>
          </a:p>
        </p:txBody>
      </p:sp>
      <p:pic>
        <p:nvPicPr>
          <p:cNvPr id="23555" name="Picture 4" descr="045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528" y="2832966"/>
            <a:ext cx="5616624" cy="3742831"/>
          </a:xfrm>
          <a:noFill/>
        </p:spPr>
      </p:pic>
      <p:sp>
        <p:nvSpPr>
          <p:cNvPr id="6" name="Rezervirano mjesto sadržaja 5"/>
          <p:cNvSpPr>
            <a:spLocks noGrp="1"/>
          </p:cNvSpPr>
          <p:nvPr>
            <p:ph sz="quarter" idx="2"/>
          </p:nvPr>
        </p:nvSpPr>
        <p:spPr>
          <a:xfrm>
            <a:off x="4933950" y="620688"/>
            <a:ext cx="3749675" cy="2520280"/>
          </a:xfrm>
        </p:spPr>
        <p:txBody>
          <a:bodyPr/>
          <a:lstStyle/>
          <a:p>
            <a:pPr eaLnBrk="1" hangingPunct="1"/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Kleknuti uz unesrećenu osobu</a:t>
            </a:r>
          </a:p>
          <a:p>
            <a:pPr eaLnBrk="1" hangingPunct="1"/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Nježno tresti, provjeriti stanje </a:t>
            </a:r>
            <a:r>
              <a:rPr lang="hr-HR" altLang="sr-Latn-R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svjesti</a:t>
            </a:r>
            <a:endParaRPr lang="hr-HR" altLang="sr-Latn-R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Glasno dozivati u pomoć</a:t>
            </a:r>
            <a:endParaRPr lang="en-GB" altLang="sr-Latn-R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Što je prva pomoć?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Skup postupaka kojima se pomaže  ozlijeđenoj ili iznenada oboljeloj osobi na licu mjesta – bez kvalificirane medicinske pomoći </a:t>
            </a:r>
          </a:p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Prvu pomoć pruža osoba koja se zatekne na mjestu nesreće</a:t>
            </a: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Naslov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7772400" cy="1143000"/>
          </a:xfrm>
        </p:spPr>
        <p:txBody>
          <a:bodyPr/>
          <a:lstStyle/>
          <a:p>
            <a:pPr eaLnBrk="1" hangingPunct="1"/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Otvoriti dišne putove</a:t>
            </a:r>
          </a:p>
        </p:txBody>
      </p:sp>
      <p:pic>
        <p:nvPicPr>
          <p:cNvPr id="24579" name="Picture 4" descr="459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8"/>
          <a:stretch/>
        </p:blipFill>
        <p:spPr>
          <a:xfrm>
            <a:off x="179512" y="2564904"/>
            <a:ext cx="4743772" cy="4040740"/>
          </a:xfrm>
          <a:noFill/>
        </p:spPr>
      </p:pic>
      <p:sp>
        <p:nvSpPr>
          <p:cNvPr id="4" name="Rezervirano mjesto sadržaja 3"/>
          <p:cNvSpPr>
            <a:spLocks noGrp="1"/>
          </p:cNvSpPr>
          <p:nvPr>
            <p:ph sz="quarter" idx="2"/>
          </p:nvPr>
        </p:nvSpPr>
        <p:spPr>
          <a:xfrm>
            <a:off x="5148064" y="260648"/>
            <a:ext cx="3749675" cy="4572000"/>
          </a:xfrm>
        </p:spPr>
        <p:txBody>
          <a:bodyPr/>
          <a:lstStyle/>
          <a:p>
            <a:pPr eaLnBrk="1" hangingPunct="1"/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Pritiskom ruke na čelo zabacite glavu</a:t>
            </a:r>
          </a:p>
          <a:p>
            <a:pPr eaLnBrk="1" hangingPunct="1"/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 dva prsta na podbratku podignite bradu</a:t>
            </a:r>
          </a:p>
          <a:p>
            <a:pPr eaLnBrk="1" hangingPunct="1"/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Usta su otvorena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Provjeriti disanje</a:t>
            </a:r>
          </a:p>
        </p:txBody>
      </p:sp>
      <p:pic>
        <p:nvPicPr>
          <p:cNvPr id="25603" name="Picture 4" descr="46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3212976"/>
            <a:ext cx="5261843" cy="3506410"/>
          </a:xfrm>
          <a:noFill/>
        </p:spPr>
      </p:pic>
      <p:sp>
        <p:nvSpPr>
          <p:cNvPr id="4" name="Rezervirano mjesto sadržaja 3"/>
          <p:cNvSpPr>
            <a:spLocks noGrp="1"/>
          </p:cNvSpPr>
          <p:nvPr>
            <p:ph sz="quarter" idx="2"/>
          </p:nvPr>
        </p:nvSpPr>
        <p:spPr>
          <a:xfrm>
            <a:off x="5225976" y="476672"/>
            <a:ext cx="3918024" cy="5068044"/>
          </a:xfrm>
        </p:spPr>
        <p:txBody>
          <a:bodyPr/>
          <a:lstStyle/>
          <a:p>
            <a:pPr eaLnBrk="1" hangingPunct="1"/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Prislonite svoj obraz iznad usta i nosa osobe bez svijesti, glavu okrenite prema prsnom košu</a:t>
            </a:r>
          </a:p>
          <a:p>
            <a:pPr eaLnBrk="1" hangingPunct="1"/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 tom položaju :gledati, slušati, osjećati.</a:t>
            </a:r>
          </a:p>
          <a:p>
            <a:pPr eaLnBrk="1" hangingPunct="1"/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Provjera disanja traje do 10 </a:t>
            </a:r>
            <a:r>
              <a:rPr lang="hr-HR" altLang="sr-Latn-RS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sec</a:t>
            </a:r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GB" altLang="sr-Latn-RS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Naslov 1"/>
          <p:cNvSpPr>
            <a:spLocks noGrp="1"/>
          </p:cNvSpPr>
          <p:nvPr>
            <p:ph type="title"/>
          </p:nvPr>
        </p:nvSpPr>
        <p:spPr>
          <a:xfrm>
            <a:off x="899592" y="15776"/>
            <a:ext cx="7772400" cy="1143000"/>
          </a:xfrm>
        </p:spPr>
        <p:txBody>
          <a:bodyPr/>
          <a:lstStyle/>
          <a:p>
            <a:pPr eaLnBrk="1" hangingPunct="1"/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Daljnji postupci ovise</a:t>
            </a:r>
          </a:p>
        </p:txBody>
      </p:sp>
      <p:sp>
        <p:nvSpPr>
          <p:cNvPr id="27651" name="Rezervirano mjesto sadržaja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675" cy="4572000"/>
          </a:xfrm>
        </p:spPr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Ako unesrećena osoba bez svijesti a diše normalno</a:t>
            </a: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Postavite je u bočni položaj</a:t>
            </a:r>
          </a:p>
        </p:txBody>
      </p:sp>
      <p:sp>
        <p:nvSpPr>
          <p:cNvPr id="27652" name="Rezervirano mjesto sadržaja 3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675" cy="4572000"/>
          </a:xfrm>
        </p:spPr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Ako unesrećena osoba bez svijesti a ne diše normalno</a:t>
            </a: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Primijenite oživljavanje</a:t>
            </a:r>
          </a:p>
        </p:txBody>
      </p:sp>
      <p:sp>
        <p:nvSpPr>
          <p:cNvPr id="5" name="Strelica dolje 4"/>
          <p:cNvSpPr/>
          <p:nvPr/>
        </p:nvSpPr>
        <p:spPr>
          <a:xfrm>
            <a:off x="2269083" y="2924374"/>
            <a:ext cx="718394" cy="14509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6" name="Strelica dolje 5"/>
          <p:cNvSpPr/>
          <p:nvPr/>
        </p:nvSpPr>
        <p:spPr>
          <a:xfrm>
            <a:off x="6444208" y="2852936"/>
            <a:ext cx="720750" cy="14509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Naslov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Bočni položaj</a:t>
            </a:r>
          </a:p>
        </p:txBody>
      </p:sp>
      <p:pic>
        <p:nvPicPr>
          <p:cNvPr id="27651" name="Picture 4" descr="042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2924944"/>
            <a:ext cx="4647074" cy="3600400"/>
          </a:xfrm>
          <a:noFill/>
        </p:spPr>
      </p:pic>
      <p:sp>
        <p:nvSpPr>
          <p:cNvPr id="8" name="Rezervirano mjesto sadržaja 7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675" cy="4572000"/>
          </a:xfrm>
        </p:spPr>
        <p:txBody>
          <a:bodyPr/>
          <a:lstStyle/>
          <a:p>
            <a:pPr eaLnBrk="1" hangingPunct="1"/>
            <a:r>
              <a:rPr lang="hr-HR" altLang="sr-Latn-RS" sz="2800" b="1" smtClean="0">
                <a:latin typeface="Calibri" panose="020F0502020204030204" pitchFamily="34" charset="0"/>
                <a:cs typeface="Calibri" panose="020F0502020204030204" pitchFamily="34" charset="0"/>
              </a:rPr>
              <a:t>Kleknite pored unesrećenog</a:t>
            </a:r>
          </a:p>
          <a:p>
            <a:pPr eaLnBrk="1" hangingPunct="1"/>
            <a:r>
              <a:rPr lang="hr-HR" altLang="sr-Latn-RS" sz="2800" b="1" smtClean="0">
                <a:latin typeface="Calibri" panose="020F0502020204030204" pitchFamily="34" charset="0"/>
                <a:cs typeface="Calibri" panose="020F0502020204030204" pitchFamily="34" charset="0"/>
              </a:rPr>
              <a:t>Ruku bliže vama stavite pod pravi kut prema tijelu i presavijte ju u laktu</a:t>
            </a:r>
          </a:p>
          <a:p>
            <a:pPr eaLnBrk="1" hangingPunct="1"/>
            <a:r>
              <a:rPr lang="hr-HR" altLang="sr-Latn-RS" sz="2800" b="1" smtClean="0">
                <a:latin typeface="Calibri" panose="020F0502020204030204" pitchFamily="34" charset="0"/>
                <a:cs typeface="Calibri" panose="020F0502020204030204" pitchFamily="34" charset="0"/>
              </a:rPr>
              <a:t>Dlan neka bude okrenut prema gore</a:t>
            </a:r>
            <a:endParaRPr lang="en-GB" altLang="sr-Latn-RS" sz="2800" b="1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Bočni položaj</a:t>
            </a:r>
          </a:p>
        </p:txBody>
      </p:sp>
      <p:pic>
        <p:nvPicPr>
          <p:cNvPr id="28675" name="Picture 4" descr="0429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528" y="1700808"/>
            <a:ext cx="4032448" cy="4879010"/>
          </a:xfrm>
          <a:noFill/>
        </p:spPr>
      </p:pic>
      <p:sp>
        <p:nvSpPr>
          <p:cNvPr id="4" name="Rezervirano mjesto sadržaja 3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675" cy="4572000"/>
          </a:xfrm>
        </p:spPr>
        <p:txBody>
          <a:bodyPr/>
          <a:lstStyle/>
          <a:p>
            <a:pPr eaLnBrk="1" hangingPunct="1"/>
            <a:r>
              <a:rPr lang="hr-HR" altLang="sr-Latn-RS" sz="2800" b="1" smtClean="0">
                <a:latin typeface="Calibri" panose="020F0502020204030204" pitchFamily="34" charset="0"/>
                <a:cs typeface="Calibri" panose="020F0502020204030204" pitchFamily="34" charset="0"/>
              </a:rPr>
              <a:t>Drugu ruku stavite preko prsa unesrećenog</a:t>
            </a:r>
          </a:p>
          <a:p>
            <a:pPr eaLnBrk="1" hangingPunct="1"/>
            <a:r>
              <a:rPr lang="hr-HR" altLang="sr-Latn-RS" sz="2800" b="1" smtClean="0">
                <a:latin typeface="Calibri" panose="020F0502020204030204" pitchFamily="34" charset="0"/>
                <a:cs typeface="Calibri" panose="020F0502020204030204" pitchFamily="34" charset="0"/>
              </a:rPr>
              <a:t>Šaku stavite uz lice, s dlanom okrenutim prema van</a:t>
            </a:r>
          </a:p>
          <a:p>
            <a:pPr eaLnBrk="1" hangingPunct="1"/>
            <a:r>
              <a:rPr lang="hr-HR" altLang="sr-Latn-RS" sz="2800" b="1" smtClean="0">
                <a:latin typeface="Calibri" panose="020F0502020204030204" pitchFamily="34" charset="0"/>
                <a:cs typeface="Calibri" panose="020F0502020204030204" pitchFamily="34" charset="0"/>
              </a:rPr>
              <a:t>Držite mu ruku uz lice</a:t>
            </a:r>
            <a:endParaRPr lang="en-GB" altLang="sr-Latn-RS" sz="2800" b="1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Bočni položaj</a:t>
            </a:r>
          </a:p>
        </p:txBody>
      </p:sp>
      <p:pic>
        <p:nvPicPr>
          <p:cNvPr id="29699" name="Picture 4" descr="043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2996952"/>
            <a:ext cx="5256584" cy="3609729"/>
          </a:xfrm>
          <a:noFill/>
        </p:spPr>
      </p:pic>
      <p:sp>
        <p:nvSpPr>
          <p:cNvPr id="4" name="Rezervirano mjesto sadržaja 3"/>
          <p:cNvSpPr>
            <a:spLocks noGrp="1"/>
          </p:cNvSpPr>
          <p:nvPr>
            <p:ph sz="quarter" idx="2"/>
          </p:nvPr>
        </p:nvSpPr>
        <p:spPr>
          <a:xfrm>
            <a:off x="5076056" y="1196752"/>
            <a:ext cx="3749675" cy="4572000"/>
          </a:xfrm>
        </p:spPr>
        <p:txBody>
          <a:bodyPr/>
          <a:lstStyle/>
          <a:p>
            <a:pPr eaLnBrk="1" hangingPunct="1"/>
            <a:r>
              <a:rPr lang="hr-HR" altLang="sr-Latn-RS" sz="2800" b="1" smtClean="0">
                <a:latin typeface="Calibri" panose="020F0502020204030204" pitchFamily="34" charset="0"/>
                <a:cs typeface="Calibri" panose="020F0502020204030204" pitchFamily="34" charset="0"/>
              </a:rPr>
              <a:t>Držeći unesrećenog za natkoljenicu, noge koja je dalje od vas, presavijte mu nogu u koljenu tako da stopalo bude na tlu</a:t>
            </a:r>
            <a:endParaRPr lang="en-GB" altLang="sr-Latn-RS" sz="2800" b="1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Bočni položaj</a:t>
            </a:r>
          </a:p>
        </p:txBody>
      </p:sp>
      <p:pic>
        <p:nvPicPr>
          <p:cNvPr id="30723" name="Picture 4" descr="043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852936"/>
            <a:ext cx="5979680" cy="3751857"/>
          </a:xfrm>
          <a:noFill/>
        </p:spPr>
      </p:pic>
      <p:sp>
        <p:nvSpPr>
          <p:cNvPr id="4" name="Rezervirano mjesto sadržaja 3"/>
          <p:cNvSpPr>
            <a:spLocks noGrp="1"/>
          </p:cNvSpPr>
          <p:nvPr>
            <p:ph sz="quarter" idx="2"/>
          </p:nvPr>
        </p:nvSpPr>
        <p:spPr>
          <a:xfrm>
            <a:off x="4716016" y="188640"/>
            <a:ext cx="4253731" cy="2520280"/>
          </a:xfrm>
        </p:spPr>
        <p:txBody>
          <a:bodyPr/>
          <a:lstStyle/>
          <a:p>
            <a:pPr eaLnBrk="1" hangingPunct="1"/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Pridržavajte ruku uz lice unesrećenog</a:t>
            </a:r>
          </a:p>
          <a:p>
            <a:pPr eaLnBrk="1" hangingPunct="1">
              <a:spcBef>
                <a:spcPts val="1800"/>
              </a:spcBef>
            </a:pPr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Počnite </a:t>
            </a:r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povlačiti nogu koju držite za natkoljenicu prema sebi</a:t>
            </a:r>
            <a:endParaRPr lang="en-GB" altLang="sr-Latn-RS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Bočni položaj</a:t>
            </a:r>
          </a:p>
        </p:txBody>
      </p:sp>
      <p:pic>
        <p:nvPicPr>
          <p:cNvPr id="31747" name="Picture 4" descr="043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08" y="2342590"/>
            <a:ext cx="6336704" cy="4126139"/>
          </a:xfrm>
          <a:noFill/>
        </p:spPr>
      </p:pic>
      <p:sp>
        <p:nvSpPr>
          <p:cNvPr id="4" name="Rezervirano mjesto sadržaja 3"/>
          <p:cNvSpPr>
            <a:spLocks noGrp="1"/>
          </p:cNvSpPr>
          <p:nvPr>
            <p:ph sz="quarter" idx="2"/>
          </p:nvPr>
        </p:nvSpPr>
        <p:spPr>
          <a:xfrm>
            <a:off x="4237906" y="404664"/>
            <a:ext cx="4654574" cy="1584176"/>
          </a:xfrm>
        </p:spPr>
        <p:txBody>
          <a:bodyPr/>
          <a:lstStyle/>
          <a:p>
            <a:pPr eaLnBrk="1" hangingPunct="1"/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Povlačite unesrećenog sve </a:t>
            </a:r>
          </a:p>
          <a:p>
            <a:pPr eaLnBrk="1" hangingPunct="1">
              <a:buFont typeface="Wingdings" pitchFamily="2" charset="2"/>
              <a:buNone/>
            </a:pPr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dok njegovo presavijeno koljeno ne dotakne tlo</a:t>
            </a:r>
            <a:endParaRPr lang="en-GB" altLang="sr-Latn-RS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Naslov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7772400" cy="792088"/>
          </a:xfrm>
        </p:spPr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Bočni položaj</a:t>
            </a:r>
          </a:p>
        </p:txBody>
      </p:sp>
      <p:pic>
        <p:nvPicPr>
          <p:cNvPr id="32771" name="Picture 4" descr="044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1124744"/>
            <a:ext cx="3816424" cy="5319162"/>
          </a:xfrm>
          <a:noFill/>
        </p:spPr>
      </p:pic>
      <p:sp>
        <p:nvSpPr>
          <p:cNvPr id="4" name="Rezervirano mjesto sadržaja 3"/>
          <p:cNvSpPr>
            <a:spLocks noGrp="1"/>
          </p:cNvSpPr>
          <p:nvPr>
            <p:ph sz="quarter" idx="2"/>
          </p:nvPr>
        </p:nvSpPr>
        <p:spPr>
          <a:xfrm>
            <a:off x="5004048" y="620688"/>
            <a:ext cx="3528392" cy="5760640"/>
          </a:xfrm>
        </p:spPr>
        <p:txBody>
          <a:bodyPr/>
          <a:lstStyle/>
          <a:p>
            <a:pPr eaLnBrk="1" hangingPunct="1"/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Namjestite glavu u položaj, u kojem će dišni put biti otvoren</a:t>
            </a:r>
          </a:p>
          <a:p>
            <a:pPr eaLnBrk="1" hangingPunct="1"/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Zabacite glavu unesrećenog unatrag</a:t>
            </a:r>
          </a:p>
          <a:p>
            <a:pPr eaLnBrk="1" hangingPunct="1"/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Ako je potrebno namjestite ruku pod licem unesrećenog</a:t>
            </a:r>
          </a:p>
          <a:p>
            <a:pPr eaLnBrk="1" hangingPunct="1"/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Bočni položaj</a:t>
            </a:r>
          </a:p>
        </p:txBody>
      </p:sp>
      <p:pic>
        <p:nvPicPr>
          <p:cNvPr id="33795" name="Picture 4" descr="044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2708920"/>
            <a:ext cx="5256584" cy="3867884"/>
          </a:xfrm>
          <a:noFill/>
        </p:spPr>
      </p:pic>
      <p:sp>
        <p:nvSpPr>
          <p:cNvPr id="4" name="Rezervirano mjesto sadržaja 3"/>
          <p:cNvSpPr>
            <a:spLocks noGrp="1"/>
          </p:cNvSpPr>
          <p:nvPr>
            <p:ph sz="quarter" idx="2"/>
          </p:nvPr>
        </p:nvSpPr>
        <p:spPr>
          <a:xfrm>
            <a:off x="4788024" y="116632"/>
            <a:ext cx="4210050" cy="4572000"/>
          </a:xfrm>
        </p:spPr>
        <p:txBody>
          <a:bodyPr/>
          <a:lstStyle/>
          <a:p>
            <a:pPr eaLnBrk="1" hangingPunct="1"/>
            <a:r>
              <a:rPr lang="hr-HR" altLang="sr-Latn-RS" sz="2800" b="1" smtClean="0">
                <a:latin typeface="Calibri" panose="020F0502020204030204" pitchFamily="34" charset="0"/>
                <a:cs typeface="Calibri" panose="020F0502020204030204" pitchFamily="34" charset="0"/>
              </a:rPr>
              <a:t>Namjestite nogu, tako da je bedro pod pravim kutom prema kuku</a:t>
            </a:r>
          </a:p>
          <a:p>
            <a:pPr eaLnBrk="1" hangingPunct="1"/>
            <a:r>
              <a:rPr lang="hr-HR" altLang="sr-Latn-RS" sz="2800" b="1" smtClean="0">
                <a:latin typeface="Calibri" panose="020F0502020204030204" pitchFamily="34" charset="0"/>
                <a:cs typeface="Calibri" panose="020F0502020204030204" pitchFamily="34" charset="0"/>
              </a:rPr>
              <a:t>Unesrećeni je sada potpuno stabilan</a:t>
            </a: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Pravila kojih se treba pridržavati kod pružanja prve pomoći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 eaLnBrk="1" fontAlgn="auto" hangingPunct="1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Uvijek vodite brigu o svojoj sigurnosti i sigurnosti ozljeđenih </a:t>
            </a:r>
            <a:r>
              <a:rPr lang="hr-HR" smtClean="0">
                <a:latin typeface="Calibri" panose="020F0502020204030204" pitchFamily="34" charset="0"/>
                <a:cs typeface="Calibri" panose="020F0502020204030204" pitchFamily="34" charset="0"/>
              </a:rPr>
              <a:t>osoba </a:t>
            </a: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eaLnBrk="1" fontAlgn="auto" hangingPunct="1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Ne stvarajte paniku, postupajte brzo i svrsishodno</a:t>
            </a:r>
          </a:p>
          <a:p>
            <a:pPr marL="514350" indent="-514350" eaLnBrk="1" fontAlgn="auto" hangingPunct="1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Pridržavajte se načela “prije svega ne štetiti”</a:t>
            </a:r>
          </a:p>
          <a:p>
            <a:pPr marL="514350" indent="-514350" eaLnBrk="1" fontAlgn="auto" hangingPunct="1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Ne činite više od onog što se od vas očekuje</a:t>
            </a:r>
          </a:p>
          <a:p>
            <a:pPr marL="274320" indent="-274320" eaLnBrk="1" fontAlgn="auto" hangingPunct="1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hr-H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indent="-274320" eaLnBrk="1" fontAlgn="auto" hangingPunct="1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hr-HR" dirty="0" smtClean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hr-HR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Obaveza pružanja prve pomoći</a:t>
            </a:r>
            <a:endParaRPr lang="hr-HR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24_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4" y="318173"/>
            <a:ext cx="8139652" cy="649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44900"/>
            <a:ext cx="6400800" cy="927100"/>
          </a:xfrm>
        </p:spPr>
        <p:txBody>
          <a:bodyPr>
            <a:normAutofit fontScale="62500" lnSpcReduction="20000"/>
          </a:bodyPr>
          <a:lstStyle/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hr-HR" sz="55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primijenite postupke  oživljavanja!</a:t>
            </a:r>
            <a:endParaRPr lang="en-GB" sz="5500" b="1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endParaRPr lang="en-GB" sz="550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/>
          <a:p>
            <a:pPr eaLnBrk="1" hangingPunct="1"/>
            <a:r>
              <a:rPr lang="hr-HR" altLang="sr-Latn-RS" sz="5500" b="1" smtClean="0">
                <a:latin typeface="Calibri" panose="020F0502020204030204" pitchFamily="34" charset="0"/>
                <a:cs typeface="Calibri" panose="020F0502020204030204" pitchFamily="34" charset="0"/>
              </a:rPr>
              <a:t>Ako osoba ne diše</a:t>
            </a:r>
            <a:endParaRPr lang="en-GB" altLang="sr-Latn-RS" sz="5500" b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pPr eaLnBrk="1" hangingPunct="1"/>
            <a:r>
              <a:rPr lang="hr-HR" altLang="sr-Latn-RS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Pozovite hitnu medicinsku pomoć</a:t>
            </a:r>
            <a:endParaRPr lang="en-GB" altLang="sr-Latn-RS" b="1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867" name="Picture 4" descr="462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449923"/>
            <a:ext cx="3816672" cy="5217578"/>
          </a:xfrm>
          <a:noFill/>
        </p:spPr>
      </p:pic>
      <p:sp>
        <p:nvSpPr>
          <p:cNvPr id="3686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29200" y="1981200"/>
            <a:ext cx="3810000" cy="4114800"/>
          </a:xfrm>
        </p:spPr>
        <p:txBody>
          <a:bodyPr/>
          <a:lstStyle/>
          <a:p>
            <a:pPr eaLnBrk="1" hangingPunct="1"/>
            <a:endParaRPr lang="hr-HR" altLang="sr-Latn-RS" sz="2200" b="1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hr-HR" altLang="sr-Latn-RS" sz="2000" b="1" smtClean="0">
                <a:latin typeface="Calibri" panose="020F0502020204030204" pitchFamily="34" charset="0"/>
                <a:cs typeface="Calibri" panose="020F0502020204030204" pitchFamily="34" charset="0"/>
              </a:rPr>
              <a:t>	Čim ustanovimo da osoba ne diše odmah zovemo hitnu medicinsku pomoć, sami ili to napravi osoba koja je na naš poziv došla pomoći</a:t>
            </a:r>
          </a:p>
          <a:p>
            <a:pPr eaLnBrk="1" hangingPunct="1"/>
            <a:endParaRPr lang="hr-HR" altLang="sr-Latn-RS" sz="200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GB" altLang="sr-Latn-RS" sz="280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Masaža srca</a:t>
            </a:r>
            <a:endParaRPr lang="en-GB" altLang="sr-Latn-RS" b="1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891" name="Picture 4" descr="477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08" y="1916831"/>
            <a:ext cx="6984776" cy="4656517"/>
          </a:xfr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0"/>
            <a:ext cx="7793037" cy="1462087"/>
          </a:xfrm>
        </p:spPr>
        <p:txBody>
          <a:bodyPr/>
          <a:lstStyle/>
          <a:p>
            <a:pPr eaLnBrk="1" hangingPunct="1"/>
            <a:r>
              <a:rPr lang="hr-HR" altLang="sr-Latn-RS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Masaža srca</a:t>
            </a:r>
            <a:endParaRPr lang="en-GB" altLang="sr-Latn-RS" b="1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915" name="Picture 4" descr="478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568" y="2637251"/>
            <a:ext cx="6156176" cy="4104117"/>
          </a:xfrm>
          <a:noFill/>
        </p:spPr>
      </p:pic>
      <p:sp>
        <p:nvSpPr>
          <p:cNvPr id="3891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923928" y="188640"/>
            <a:ext cx="4962128" cy="2016224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Preko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ruke koja je već položena na prsni koš, stavite drugu ruku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Obuhvatite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prstima gornje ruke prste donje ruke 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Prsti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donje ruke odmaknuti su od prsnog koša za vrijeme masaže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srca</a:t>
            </a:r>
            <a:endParaRPr lang="en-GB" altLang="sr-Latn-R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Masaža srca</a:t>
            </a:r>
            <a:endParaRPr lang="en-GB" altLang="sr-Latn-RS" b="1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939" name="Picture 4" descr="479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492374"/>
            <a:ext cx="6228184" cy="4152123"/>
          </a:xfrm>
          <a:noFill/>
        </p:spPr>
      </p:pic>
      <p:sp>
        <p:nvSpPr>
          <p:cNvPr id="3994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578424" y="188640"/>
            <a:ext cx="453008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Klečite sa strane u visini prsnog koša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Ruke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su na određenom mjestu prsne kosti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Ruke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su ispružene u </a:t>
            </a:r>
            <a:r>
              <a:rPr lang="hr-HR" altLang="sr-Latn-R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laktovima</a:t>
            </a:r>
            <a:endParaRPr lang="hr-HR" altLang="sr-Latn-R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Ramena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su u ravnini iznad prsne kosti </a:t>
            </a:r>
            <a:endParaRPr lang="en-GB" altLang="sr-Latn-R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GB" altLang="sr-Latn-R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4" descr="481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568" y="1268760"/>
            <a:ext cx="3816920" cy="5390210"/>
          </a:xfrm>
          <a:noFill/>
        </p:spPr>
      </p:pic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hr-HR" altLang="sr-Latn-RS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Masaža srca</a:t>
            </a:r>
            <a:endParaRPr lang="en-GB" altLang="sr-Latn-RS" b="1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4008" y="836712"/>
            <a:ext cx="4283968" cy="4251176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Snaga pritiska mora se prilagoditi tjelesnoj građi i uzrastu žrtve tako da utisne kost za 4-5 cm</a:t>
            </a:r>
          </a:p>
          <a:p>
            <a:pPr eaLnBrk="1" hangingPunct="1"/>
            <a:endParaRPr lang="hr-HR" altLang="sr-Latn-RS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hr-HR" altLang="sr-Latn-R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Frekvencija za odrasle je 100 u min</a:t>
            </a:r>
            <a:endParaRPr lang="en-GB" altLang="sr-Latn-RS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Umjetno disanje</a:t>
            </a:r>
            <a:endParaRPr lang="en-GB" altLang="sr-Latn-RS" b="1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987" name="Picture 4" descr="464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520" y="2536123"/>
            <a:ext cx="6336704" cy="4224469"/>
          </a:xfrm>
          <a:noFill/>
        </p:spPr>
      </p:pic>
      <p:sp>
        <p:nvSpPr>
          <p:cNvPr id="4198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148064" y="404664"/>
            <a:ext cx="3810000" cy="4114800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Započnite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 umjetnim disanjem</a:t>
            </a:r>
          </a:p>
          <a:p>
            <a:pPr eaLnBrk="1" hangingPunct="1">
              <a:spcBef>
                <a:spcPts val="1800"/>
              </a:spcBef>
            </a:pP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Zatvorite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nos pomoću dva prsta ruke koja se nalazi na čelu</a:t>
            </a:r>
          </a:p>
          <a:p>
            <a:pPr eaLnBrk="1" hangingPunct="1">
              <a:spcBef>
                <a:spcPts val="1800"/>
              </a:spcBef>
            </a:pPr>
            <a:endParaRPr lang="en-GB" altLang="sr-Latn-R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Umjetno disanje</a:t>
            </a:r>
            <a:endParaRPr lang="en-GB" altLang="sr-Latn-RS" b="1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011" name="Picture 4" descr="465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520" y="2708920"/>
            <a:ext cx="5797860" cy="3865240"/>
          </a:xfrm>
          <a:noFill/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148064" y="188640"/>
            <a:ext cx="3810000" cy="4114800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Svoja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usta čvrsto priljubite uz usta ili nos osobe kojoj dajte umjetno disanje</a:t>
            </a:r>
          </a:p>
          <a:p>
            <a:pPr eaLnBrk="1" hangingPunct="1">
              <a:spcBef>
                <a:spcPts val="1800"/>
              </a:spcBef>
            </a:pPr>
            <a:r>
              <a:rPr lang="hr-HR" altLang="sr-Latn-R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Upuhnite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zrak u dišne putove metodom “usta na usta” ili “usta na nos” 2 puta </a:t>
            </a:r>
          </a:p>
          <a:p>
            <a:pPr eaLnBrk="1" hangingPunct="1">
              <a:spcBef>
                <a:spcPts val="1800"/>
              </a:spcBef>
            </a:pP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Promatranjem </a:t>
            </a:r>
            <a:r>
              <a:rPr lang="hr-HR" altLang="sr-Latn-R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pomaka (širenja) prsnog koša provjeravajte uspješnost postupka</a:t>
            </a:r>
          </a:p>
          <a:p>
            <a:pPr eaLnBrk="1" hangingPunct="1">
              <a:spcBef>
                <a:spcPts val="1800"/>
              </a:spcBef>
            </a:pPr>
            <a:endParaRPr lang="hr-HR" altLang="sr-Latn-R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ts val="1800"/>
              </a:spcBef>
            </a:pPr>
            <a:endParaRPr lang="en-GB" altLang="sr-Latn-R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Omjer umjetnog disanja</a:t>
            </a:r>
            <a:r>
              <a:rPr lang="hr-HR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masaže srca  </a:t>
            </a:r>
            <a:br>
              <a:rPr lang="hr-H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 : 2</a:t>
            </a:r>
            <a:endParaRPr lang="en-GB" b="1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035" name="Picture 3" descr="4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" y="2852936"/>
            <a:ext cx="5035377" cy="335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 descr="4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24384"/>
            <a:ext cx="3683769" cy="552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Postupak na mjestu nesreće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Pobrinite se za sigurnost</a:t>
            </a:r>
          </a:p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Procjenite stanje unesrećene osobe</a:t>
            </a:r>
          </a:p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Pozovite pomoć</a:t>
            </a:r>
          </a:p>
          <a:p>
            <a:pPr marL="514350" indent="-514350" eaLnBrk="1" hangingPunct="1">
              <a:buFont typeface="Franklin Gothic Book" pitchFamily="34" charset="0"/>
              <a:buAutoNum type="arabicPeriod"/>
            </a:pPr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Pružite potrebnu pomoć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 descr="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610" y="35816"/>
            <a:ext cx="4169939" cy="332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 descr="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6613"/>
            <a:ext cx="4176713" cy="348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7" descr="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492500"/>
            <a:ext cx="4211637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 descr="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513"/>
            <a:ext cx="4500563" cy="400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 descr="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513"/>
            <a:ext cx="4049713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 descr="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49275"/>
            <a:ext cx="67691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 descr="35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844675"/>
            <a:ext cx="4500562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5" descr="3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981075"/>
            <a:ext cx="40005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12" y="478923"/>
            <a:ext cx="4210365" cy="60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 descr="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5" y="475186"/>
            <a:ext cx="4262973" cy="612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SIGURNI ZNACI SMRTI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hr-HR" altLang="sr-Latn-R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Mačje oko</a:t>
            </a:r>
          </a:p>
          <a:p>
            <a:pPr eaLnBrk="1" hangingPunct="1"/>
            <a:r>
              <a:rPr lang="hr-HR" altLang="sr-Latn-R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Mrtvačke pjege </a:t>
            </a:r>
          </a:p>
          <a:p>
            <a:pPr eaLnBrk="1" hangingPunct="1"/>
            <a:r>
              <a:rPr lang="hr-HR" altLang="sr-Latn-R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Mrtvačka mlohavost - ukočenost</a:t>
            </a:r>
          </a:p>
          <a:p>
            <a:pPr eaLnBrk="1" hangingPunct="1"/>
            <a:endParaRPr lang="hr-HR" altLang="sr-Latn-RS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 descr="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3" y="1932447"/>
            <a:ext cx="8880052" cy="367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Vanjsko krvarenje</a:t>
            </a:r>
            <a:b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postupak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zervirano mjesto sadržaja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Smirujte i bodrite osobu</a:t>
            </a:r>
          </a:p>
          <a:p>
            <a:pPr eaLnBrk="1" hangingPunct="1"/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Postavite unesrećenu osobu u ležeći položaj</a:t>
            </a:r>
          </a:p>
          <a:p>
            <a:pPr eaLnBrk="1" hangingPunct="1"/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Uklonite odjeću koja pokriva ranu koja krvari</a:t>
            </a:r>
          </a:p>
          <a:p>
            <a:pPr eaLnBrk="1" hangingPunct="1"/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Zaustavite krvarenje izravnim pritiskom na ranu, a kada je moguće primijenite i </a:t>
            </a:r>
            <a:r>
              <a:rPr lang="hr-HR" altLang="sr-Latn-R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kompresivni</a:t>
            </a:r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 zavoj</a:t>
            </a:r>
          </a:p>
          <a:p>
            <a:pPr lvl="1" eaLnBrk="1" hangingPunct="1"/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Uvijek prvo primijenite pritisak na ranu, ako je u području kuka, </a:t>
            </a:r>
            <a:r>
              <a:rPr lang="hr-HR" altLang="sr-Latn-R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sjednog</a:t>
            </a:r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 dijela, vrata i prepone to je jedini način zaustavljanja krvi. </a:t>
            </a:r>
          </a:p>
          <a:p>
            <a:pPr eaLnBrk="1" hangingPunct="1"/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0"/>
            <a:ext cx="4492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5" y="1281030"/>
            <a:ext cx="8701961" cy="475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Ovisnost ozlijeđenih o ostalim sudionicima u prometu</a:t>
            </a:r>
          </a:p>
          <a:p>
            <a:pPr eaLnBrk="1" hangingPunct="1">
              <a:lnSpc>
                <a:spcPct val="80000"/>
              </a:lnSpc>
            </a:pPr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Obavijestiti službe HMP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POLICIJA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VATROGASCI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  - osigurati mjesto prometne nesreće: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sigurnosni trokut  100m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svjetlosni signal(svjetlo,vatra)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  - isključiti motor, izvaditi kontaktni ključ</a:t>
            </a:r>
          </a:p>
          <a:p>
            <a:pPr eaLnBrk="1" hangingPunct="1"/>
            <a:endParaRPr lang="hr-HR" altLang="sr-Latn-R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35" y="33951"/>
            <a:ext cx="4979406" cy="679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 descr="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0"/>
            <a:ext cx="6491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 descr="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5502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 descr="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6632"/>
            <a:ext cx="7145934" cy="646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 descr="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49" y="229275"/>
            <a:ext cx="7534015" cy="633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 descr="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86" y="260648"/>
            <a:ext cx="7524591" cy="629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4" descr="4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74"/>
          <a:stretch/>
        </p:blipFill>
        <p:spPr bwMode="auto">
          <a:xfrm>
            <a:off x="1216391" y="6261100"/>
            <a:ext cx="6466742" cy="468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79514"/>
            <a:ext cx="4176463" cy="615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61444" name="Picture 4" descr="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6250"/>
            <a:ext cx="7920038" cy="619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0"/>
            <a:ext cx="29987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0"/>
            <a:ext cx="2746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 descr="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33375"/>
            <a:ext cx="6408738" cy="635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dirty="0" smtClean="0">
                <a:latin typeface="Calibri" panose="020F0502020204030204" pitchFamily="34" charset="0"/>
                <a:cs typeface="Calibri" panose="020F0502020204030204" pitchFamily="34" charset="0"/>
              </a:rPr>
              <a:t>Procjena stanja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hr-H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Primarni pregled, 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provjeriti : </a:t>
            </a:r>
          </a:p>
          <a:p>
            <a:pPr marL="514350" indent="-51435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svijesti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otvorenost disnih puteva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disanje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krvarenje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28775"/>
            <a:ext cx="77755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4" descr="21_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0"/>
            <a:ext cx="3914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4" name="Picture 4" descr="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613" y="3717032"/>
            <a:ext cx="6098778" cy="259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5" descr="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43" y="700180"/>
            <a:ext cx="5706919" cy="250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8" name="Picture 4" descr="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25" y="948817"/>
            <a:ext cx="8188689" cy="534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80" y="442526"/>
            <a:ext cx="8077253" cy="623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6" name="Picture 4" descr="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79" y="279118"/>
            <a:ext cx="5086381" cy="644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 descr="59_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9"/>
          <a:stretch>
            <a:fillRect/>
          </a:stretch>
        </p:blipFill>
        <p:spPr bwMode="auto">
          <a:xfrm>
            <a:off x="312665" y="188640"/>
            <a:ext cx="4112594" cy="638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5" descr="59_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04"/>
          <a:stretch>
            <a:fillRect/>
          </a:stretch>
        </p:blipFill>
        <p:spPr bwMode="auto">
          <a:xfrm>
            <a:off x="4653110" y="248772"/>
            <a:ext cx="4239370" cy="574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71684" name="Picture 4" descr="61_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2975"/>
            <a:ext cx="8773191" cy="611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4" descr="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60350"/>
            <a:ext cx="4154488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2" name="Picture 4" descr="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60350"/>
            <a:ext cx="4359275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Zvati: - reći ime</a:t>
            </a:r>
          </a:p>
          <a:p>
            <a:pPr eaLnBrk="1" hangingPunct="1">
              <a:buFont typeface="Wingdings" pitchFamily="2" charset="2"/>
              <a:buNone/>
            </a:pPr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           - broj telefona s kojeg se zove</a:t>
            </a:r>
          </a:p>
          <a:p>
            <a:pPr eaLnBrk="1" hangingPunct="1">
              <a:buFont typeface="Wingdings" pitchFamily="2" charset="2"/>
              <a:buNone/>
            </a:pPr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           - točno mjesto događaja</a:t>
            </a:r>
          </a:p>
          <a:p>
            <a:pPr eaLnBrk="1" hangingPunct="1">
              <a:buFont typeface="Wingdings" pitchFamily="2" charset="2"/>
              <a:buNone/>
            </a:pPr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           - težinu događaja</a:t>
            </a:r>
          </a:p>
          <a:p>
            <a:pPr eaLnBrk="1" hangingPunct="1">
              <a:buFont typeface="Wingdings" pitchFamily="2" charset="2"/>
              <a:buNone/>
            </a:pPr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           - broj, spol i približno godine žrtve</a:t>
            </a:r>
          </a:p>
          <a:p>
            <a:pPr eaLnBrk="1" hangingPunct="1">
              <a:buFont typeface="Wingdings" pitchFamily="2" charset="2"/>
              <a:buNone/>
            </a:pPr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           - ostali detalji</a:t>
            </a: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15888"/>
            <a:ext cx="46783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75780" name="Picture 4" descr="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88913"/>
            <a:ext cx="4125912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76804" name="Picture 4" descr="63_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49275"/>
            <a:ext cx="864235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77828" name="Picture 4" descr="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04813"/>
            <a:ext cx="5724525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78852" name="Picture 4" descr="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25538"/>
            <a:ext cx="8497888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79876" name="Picture 4" descr="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714375"/>
            <a:ext cx="8208963" cy="585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80900" name="Picture 4" descr="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836613"/>
            <a:ext cx="7993062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81924" name="Picture 4" descr="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25538"/>
            <a:ext cx="8496300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82948" name="Picture 4" descr="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12875"/>
            <a:ext cx="8497887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83972" name="Picture 4" descr="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16113"/>
            <a:ext cx="849630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b="1" smtClean="0">
                <a:latin typeface="Calibri" panose="020F0502020204030204" pitchFamily="34" charset="0"/>
                <a:cs typeface="Calibri" panose="020F0502020204030204" pitchFamily="34" charset="0"/>
              </a:rPr>
              <a:t>Hitni telefonski brojevi</a:t>
            </a:r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hr-HR" altLang="sr-Latn-RS" b="1" smtClean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hr-HR" altLang="sr-Latn-RS" sz="28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+385 112	Poziv za žurnu pomoć</a:t>
            </a:r>
            <a:r>
              <a:rPr lang="hr-HR" altLang="sr-Latn-RS" sz="28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hr-HR" altLang="sr-Latn-RS" sz="28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altLang="sr-Latn-RS" sz="28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+385 192	Policija</a:t>
            </a:r>
            <a:br>
              <a:rPr lang="hr-HR" altLang="sr-Latn-RS" sz="28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altLang="sr-Latn-RS" sz="28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+385 194	Hitna pomoć</a:t>
            </a:r>
            <a:br>
              <a:rPr lang="hr-HR" altLang="sr-Latn-RS" sz="28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altLang="sr-Latn-RS" sz="28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+385 193	Vatrogasci</a:t>
            </a:r>
            <a:br>
              <a:rPr lang="hr-HR" altLang="sr-Latn-RS" sz="28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altLang="sr-Latn-RS" sz="28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+385 1987	Pomoć na cestama</a:t>
            </a:r>
            <a:br>
              <a:rPr lang="hr-HR" altLang="sr-Latn-RS" sz="28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altLang="sr-Latn-RS" sz="28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+385 195	traganje i spašavanje na moru</a:t>
            </a:r>
            <a:r>
              <a:rPr lang="hr-HR" altLang="sr-Latn-RS" sz="2800" smtClean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hr-HR" altLang="sr-Latn-RS" sz="2800" smtClean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altLang="sr-Latn-RS" sz="2800" smtClean="0">
                <a:latin typeface="Calibri" panose="020F0502020204030204" pitchFamily="34" charset="0"/>
                <a:cs typeface="Calibri" panose="020F0502020204030204" pitchFamily="34" charset="0"/>
              </a:rPr>
              <a:t>+385 18166	vremenska prognoza</a:t>
            </a:r>
            <a:br>
              <a:rPr lang="hr-HR" altLang="sr-Latn-RS" sz="280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altLang="sr-Latn-RS" sz="2800" smtClean="0">
                <a:latin typeface="Calibri" panose="020F0502020204030204" pitchFamily="34" charset="0"/>
                <a:cs typeface="Calibri" panose="020F0502020204030204" pitchFamily="34" charset="0"/>
              </a:rPr>
              <a:t>+385 18981	opće informacije</a:t>
            </a:r>
            <a:br>
              <a:rPr lang="hr-HR" altLang="sr-Latn-RS" sz="280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altLang="sr-Latn-RS" sz="2800" smtClean="0">
                <a:latin typeface="Calibri" panose="020F0502020204030204" pitchFamily="34" charset="0"/>
                <a:cs typeface="Calibri" panose="020F0502020204030204" pitchFamily="34" charset="0"/>
              </a:rPr>
              <a:t>+385 11888	telefonski imenik</a:t>
            </a:r>
            <a:br>
              <a:rPr lang="hr-HR" altLang="sr-Latn-RS" sz="280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altLang="sr-Latn-RS" sz="2800" smtClean="0">
                <a:latin typeface="Calibri" panose="020F0502020204030204" pitchFamily="34" charset="0"/>
                <a:cs typeface="Calibri" panose="020F0502020204030204" pitchFamily="34" charset="0"/>
              </a:rPr>
              <a:t>+385 11802	međunarodni tel imenik </a:t>
            </a:r>
          </a:p>
          <a:p>
            <a:pPr eaLnBrk="1" hangingPunct="1"/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84996" name="Picture 4" descr="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00213"/>
            <a:ext cx="856932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86020" name="Picture 4" descr="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60350"/>
            <a:ext cx="446246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87044" name="Picture 4" descr="45_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-9525"/>
            <a:ext cx="520065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88068" name="Picture 4" descr="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569325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89092" name="Picture 4" descr="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268413"/>
            <a:ext cx="5400675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90116" name="Picture 4" descr="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08050"/>
            <a:ext cx="7704137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91140" name="Picture 4" descr="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76250"/>
            <a:ext cx="5905500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5" descr="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149725"/>
            <a:ext cx="66262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92164" name="Picture 4" descr="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88913"/>
            <a:ext cx="4811713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93188" name="Picture 4" descr="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76250"/>
            <a:ext cx="7705725" cy="608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94212" name="Picture 4" descr="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25538"/>
            <a:ext cx="7416800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Sekundarni pregled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Ako je osoba pri svijesti </a:t>
            </a:r>
          </a:p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Što se dogodilo </a:t>
            </a:r>
          </a:p>
          <a:p>
            <a:pPr eaLnBrk="1" hangingPunct="1"/>
            <a:r>
              <a:rPr lang="hr-HR" altLang="sr-Latn-RS" smtClean="0">
                <a:latin typeface="Calibri" panose="020F0502020204030204" pitchFamily="34" charset="0"/>
                <a:cs typeface="Calibri" panose="020F0502020204030204" pitchFamily="34" charset="0"/>
              </a:rPr>
              <a:t>Pregled “od glave do pete”</a:t>
            </a:r>
          </a:p>
          <a:p>
            <a:pPr eaLnBrk="1" hangingPunct="1">
              <a:buFont typeface="Wingdings 2" pitchFamily="18" charset="2"/>
              <a:buNone/>
            </a:pPr>
            <a:endParaRPr lang="hr-HR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571875"/>
            <a:ext cx="411956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193816"/>
            <a:ext cx="4577134" cy="323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989138"/>
            <a:ext cx="2520453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95236" name="Picture 4" descr="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133600"/>
            <a:ext cx="8569325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96260" name="Picture 5" descr="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96975"/>
            <a:ext cx="8424862" cy="48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97284" name="Picture 4" descr="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0"/>
            <a:ext cx="5076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98308" name="Picture 4" descr="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0"/>
            <a:ext cx="48815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99332" name="Picture 4" descr="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5267325" cy="674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100356" name="Picture 4" descr="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15888"/>
            <a:ext cx="496093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101380" name="Picture 4" descr="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88913"/>
            <a:ext cx="558323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102404" name="Picture 4" descr="8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51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5" descr="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56393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6" name="Picture 6" descr="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0"/>
            <a:ext cx="3563937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7" name="Picture 7" descr="8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141663"/>
            <a:ext cx="3159125" cy="371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103428" name="Picture 4" descr="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73238"/>
            <a:ext cx="3887788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Picture 5" descr="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9475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0" name="Picture 6" descr="8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3464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sr-Latn-CS" altLang="sr-Latn-R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sr-Latn-CS" altLang="sr-Latn-RS" smtClean="0"/>
          </a:p>
        </p:txBody>
      </p:sp>
      <p:pic>
        <p:nvPicPr>
          <p:cNvPr id="104452" name="Picture 4" descr="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60350"/>
            <a:ext cx="3641725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5" descr="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38100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apital">
  <a:themeElements>
    <a:clrScheme name="Kapital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Kapital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Kapital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Words>989</Words>
  <Application>Microsoft Office PowerPoint</Application>
  <PresentationFormat>On-screen Show (4:3)</PresentationFormat>
  <Paragraphs>196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Arial</vt:lpstr>
      <vt:lpstr>Franklin Gothic Book</vt:lpstr>
      <vt:lpstr>Perpetua</vt:lpstr>
      <vt:lpstr>Wingdings 2</vt:lpstr>
      <vt:lpstr>Calibri</vt:lpstr>
      <vt:lpstr>Wingdings</vt:lpstr>
      <vt:lpstr>Kapital</vt:lpstr>
      <vt:lpstr>PowerPoint Presentation</vt:lpstr>
      <vt:lpstr>Što je prva pomoć?</vt:lpstr>
      <vt:lpstr>Pravila kojih se treba pridržavati kod pružanja prve pomoći</vt:lpstr>
      <vt:lpstr>Postupak na mjestu nesreće</vt:lpstr>
      <vt:lpstr>PowerPoint Presentation</vt:lpstr>
      <vt:lpstr>Procjena stanja</vt:lpstr>
      <vt:lpstr>PowerPoint Presentation</vt:lpstr>
      <vt:lpstr>Hitni telefonski brojevi</vt:lpstr>
      <vt:lpstr>Sekundarni pregled</vt:lpstr>
      <vt:lpstr>Kutija prve pomoći</vt:lpstr>
      <vt:lpstr>PowerPoint Presentation</vt:lpstr>
      <vt:lpstr>Pružanje prve pomoći kod gubitka svijesti</vt:lpstr>
      <vt:lpstr>Kratkotrajni gubitak svjesti </vt:lpstr>
      <vt:lpstr>Postupak prve pomoći </vt:lpstr>
      <vt:lpstr>PowerPoint Presentation</vt:lpstr>
      <vt:lpstr>Nikada nemojte</vt:lpstr>
      <vt:lpstr>Dugotrajni gubitak svijesti</vt:lpstr>
      <vt:lpstr>PowerPoint Presentation</vt:lpstr>
      <vt:lpstr>Postupak </vt:lpstr>
      <vt:lpstr>Otvoriti dišne putove</vt:lpstr>
      <vt:lpstr>Provjeriti disanje</vt:lpstr>
      <vt:lpstr>Daljnji postupci ovise</vt:lpstr>
      <vt:lpstr>Bočni položaj</vt:lpstr>
      <vt:lpstr>Bočni položaj</vt:lpstr>
      <vt:lpstr>Bočni položaj</vt:lpstr>
      <vt:lpstr>Bočni položaj</vt:lpstr>
      <vt:lpstr>Bočni položaj</vt:lpstr>
      <vt:lpstr>Bočni položaj</vt:lpstr>
      <vt:lpstr>Bočni položaj</vt:lpstr>
      <vt:lpstr>PowerPoint Presentation</vt:lpstr>
      <vt:lpstr>Ako osoba ne diše</vt:lpstr>
      <vt:lpstr>Pozovite hitnu medicinsku pomoć</vt:lpstr>
      <vt:lpstr>Masaža srca</vt:lpstr>
      <vt:lpstr>Masaža srca</vt:lpstr>
      <vt:lpstr>Masaža srca</vt:lpstr>
      <vt:lpstr>Masaža srca</vt:lpstr>
      <vt:lpstr>Umjetno disanje</vt:lpstr>
      <vt:lpstr>Umjetno disanje</vt:lpstr>
      <vt:lpstr>Omjer umjetnog disanja i masaže srca   30 :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SIGURNI ZNACI SMRTI</vt:lpstr>
      <vt:lpstr>PowerPoint Presentation</vt:lpstr>
      <vt:lpstr>Vanjsko krvarenje postupak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Prva pomoć</dc:title>
  <dc:creator>OBZ-ZJ</dc:creator>
  <cp:lastModifiedBy>cornx</cp:lastModifiedBy>
  <cp:revision>48</cp:revision>
  <dcterms:created xsi:type="dcterms:W3CDTF">2014-02-03T12:58:18Z</dcterms:created>
  <dcterms:modified xsi:type="dcterms:W3CDTF">2017-11-25T11:30:39Z</dcterms:modified>
</cp:coreProperties>
</file>